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F1F33-E24B-48E9-98B6-31FF7A14317C}" type="datetimeFigureOut">
              <a:rPr lang="en-GB" smtClean="0"/>
              <a:t>21/09/2019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4812C-9C5D-4463-8217-BEE25C4B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3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812C-9C5D-4463-8217-BEE25C4BBD5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6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8000">
              <a:schemeClr val="accent1"/>
            </a:gs>
            <a:gs pos="83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Cirrhosis liver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0694" y="4703352"/>
            <a:ext cx="3700072" cy="13881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Arun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Nair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dept. of PM.</a:t>
            </a:r>
            <a:endParaRPr lang="en-I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423" y="630995"/>
            <a:ext cx="102780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034E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 Classification</a:t>
            </a:r>
          </a:p>
          <a:p>
            <a:pPr lvl="2"/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morphological types are:</a:t>
            </a:r>
          </a:p>
          <a:p>
            <a:pPr lvl="2"/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IN" sz="32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micronodular</a:t>
            </a:r>
            <a:r>
              <a:rPr lang="en-IN" sz="32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2"/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N" sz="32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macronodular</a:t>
            </a:r>
            <a:r>
              <a:rPr lang="en-IN" sz="32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2"/>
            <a:r>
              <a:rPr lang="en-IN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IN" sz="32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094" y="1559859"/>
            <a:ext cx="11591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stage, cirrhosis is mostly asymptomatic and is diagnosed either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chronic liver disease or fortuitously during routine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biochemical testing, imaging for other reasons,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endoscopy showing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gastroesophageal varices, or abdominal surgery in which a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nodular liver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detected. Nonspecific fatigue, decreased libido, or sleep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disturbances may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 only complaints.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512" y="391326"/>
            <a:ext cx="432362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Compensated Cirrhosis</a:t>
            </a:r>
          </a:p>
        </p:txBody>
      </p:sp>
    </p:spTree>
    <p:extLst>
      <p:ext uri="{BB962C8B-B14F-4D97-AF65-F5344CB8AC3E}">
        <p14:creationId xmlns:p14="http://schemas.microsoft.com/office/powerpoint/2010/main" val="24641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176" y="2407024"/>
            <a:ext cx="115913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stage, there are signs of decompensation: ascites, variceal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jaundice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hepatic encephalopathy, or any combination of these findings.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Ascites, which is the most frequent sign of decompensation, is present in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 of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decompensated cirrhosis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176" y="890954"/>
            <a:ext cx="4689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I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Decompensated Cirrhosis</a:t>
            </a:r>
          </a:p>
        </p:txBody>
      </p:sp>
    </p:spTree>
    <p:extLst>
      <p:ext uri="{BB962C8B-B14F-4D97-AF65-F5344CB8AC3E}">
        <p14:creationId xmlns:p14="http://schemas.microsoft.com/office/powerpoint/2010/main" val="14815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1445" y="2013323"/>
            <a:ext cx="2057400" cy="13581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C/C  Liver </a:t>
            </a:r>
          </a:p>
          <a:p>
            <a:pPr algn="ctr"/>
            <a:r>
              <a:rPr lang="en-I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61975" y="2160495"/>
            <a:ext cx="2420471" cy="1270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Compensated</a:t>
            </a:r>
          </a:p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</a:p>
        </p:txBody>
      </p:sp>
      <p:sp>
        <p:nvSpPr>
          <p:cNvPr id="5" name="Oval 4"/>
          <p:cNvSpPr/>
          <p:nvPr/>
        </p:nvSpPr>
        <p:spPr>
          <a:xfrm>
            <a:off x="6965576" y="2161988"/>
            <a:ext cx="2499659" cy="1270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Decompensated</a:t>
            </a:r>
          </a:p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0233212" y="2299447"/>
            <a:ext cx="1344706" cy="995082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22493" y="2692400"/>
            <a:ext cx="484094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6212541" y="2681195"/>
            <a:ext cx="484094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9695330" y="2692400"/>
            <a:ext cx="484094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Up Arrow Callout 12"/>
          <p:cNvSpPr/>
          <p:nvPr/>
        </p:nvSpPr>
        <p:spPr>
          <a:xfrm>
            <a:off x="5357906" y="2921000"/>
            <a:ext cx="2232211" cy="2770094"/>
          </a:xfrm>
          <a:prstGeom prst="up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develops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Merge 13"/>
          <p:cNvSpPr/>
          <p:nvPr/>
        </p:nvSpPr>
        <p:spPr>
          <a:xfrm>
            <a:off x="7381687" y="261097"/>
            <a:ext cx="1640541" cy="1085476"/>
          </a:xfrm>
          <a:prstGeom prst="flowChartMer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H.C.C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09882" y="645459"/>
            <a:ext cx="2480235" cy="15038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833971" y="645459"/>
            <a:ext cx="1614394" cy="161364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201957" y="1415396"/>
            <a:ext cx="13448" cy="66507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965" y="1317812"/>
            <a:ext cx="116182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Early stages of the disease are asymptomatic.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Vague </a:t>
            </a:r>
            <a:r>
              <a:rPr lang="en-I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illhealth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anorexia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loss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of weight,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loss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of libido,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impotence,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abdominal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distention, </a:t>
            </a:r>
            <a:endParaRPr lang="e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dependent </a:t>
            </a:r>
            <a:r>
              <a:rPr lang="en-I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edema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Night blindness </a:t>
            </a: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(impairment </a:t>
            </a: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of metabolism of vitamin </a:t>
            </a: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A).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Ascites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3218" y="380111"/>
            <a:ext cx="4478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034E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841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compensated phase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liver synthetic function is mostly normal, and portal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pressure, although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increased, is below the threshold level required for the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varices or ascites. </a:t>
            </a:r>
            <a:endParaRPr lang="en-I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progresses, portal pressure increases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liver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worsens, thereby resulting in the development of ascites,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 hypertensive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bleeding, encephalopathy, and jaundice. </a:t>
            </a:r>
            <a:endParaRPr lang="en-I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any of these clinically detectable complications marks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compensated to a decompensated phase. Progression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death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accelerated by the development of other complications,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gastrointestinal bleeding, renal impairment (refractory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ascites, </a:t>
            </a:r>
            <a:r>
              <a:rPr lang="en-I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hepatorenal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syndrome), </a:t>
            </a:r>
            <a:r>
              <a:rPr lang="en-I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hepatopulmonary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syndrome, and sepsis (spontaneous</a:t>
            </a:r>
          </a:p>
          <a:p>
            <a:pPr algn="just"/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peritonitis). The development of hepatocellular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carcinoma may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 the course of the disease at any stage</a:t>
            </a:r>
          </a:p>
        </p:txBody>
      </p:sp>
    </p:spTree>
    <p:extLst>
      <p:ext uri="{BB962C8B-B14F-4D97-AF65-F5344CB8AC3E}">
        <p14:creationId xmlns:p14="http://schemas.microsoft.com/office/powerpoint/2010/main" val="20504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321" y="1390134"/>
            <a:ext cx="617669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Variceal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 and Hyponatremia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Peritonitis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Hepatic Encephalopathy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321" y="568369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41241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866" y="433899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865" y="1290918"/>
            <a:ext cx="114866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may often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 histologic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by liver biopsy, which is the “gold standard” for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cirrhosis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Tests- The most sensitive and specific </a:t>
            </a:r>
            <a:r>
              <a:rPr lang="en-I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</a:t>
            </a:r>
            <a:r>
              <a:rPr lang="en-I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suggestive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cirrhosis in the setting of chronic liver disease is a low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platelet count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(&lt;150,000/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μL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occurs as a result of portal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and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hypersplenism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Studies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21-Sep-19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Arun R Nair.                      Assistant Professor                                 Dept. of PM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4" y="206189"/>
            <a:ext cx="9875520" cy="923364"/>
          </a:xfrm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4" y="995083"/>
            <a:ext cx="11080377" cy="510091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Cirrhosis, which can be the final stage of any chronic liver disease, is a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process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fibrosis and conversion of normal architecture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structurally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nodules. </a:t>
            </a:r>
            <a:endParaRPr lang="en-I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“regenerative”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nodules lack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lobular organization and are surrounded by fibrous tissue.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whole liver and generally is considered irreversible.</a:t>
            </a:r>
          </a:p>
        </p:txBody>
      </p:sp>
    </p:spTree>
    <p:extLst>
      <p:ext uri="{BB962C8B-B14F-4D97-AF65-F5344CB8AC3E}">
        <p14:creationId xmlns:p14="http://schemas.microsoft.com/office/powerpoint/2010/main" val="5311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28" y="358764"/>
            <a:ext cx="4157052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CAUSING CIRRHOSIS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hepatitis C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Alcoholic liver disease</a:t>
            </a:r>
          </a:p>
          <a:p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Nonalcoholic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fatty liver disease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hepatitis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2377" y="862567"/>
            <a:ext cx="4159623" cy="5632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Hemochromatosis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Wilson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α1-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Antitrypsin deficiency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Glycogen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diseases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Abetalipoproteinemia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Porphyria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venous outflow obstruction</a:t>
            </a: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Budd-Chiari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Veno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-occlusive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Right-sided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and toxins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bypass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childhood cirrhosis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553" y="2667088"/>
            <a:ext cx="5759824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CAUSES OF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(&lt;2% OF ALL CASES)</a:t>
            </a:r>
          </a:p>
          <a:p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Cholestatic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autoimmune liver diseases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Primary biliary cirrhosis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Primary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sclerosing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cholangitis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Autoimmune hepatitis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Intrahepatic or extrahepatic biliary obstruction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Mechanical obstruction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Biliary atresia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Cystic fibrosis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8404" y="97154"/>
            <a:ext cx="4079963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CIRRHOSIS</a:t>
            </a:r>
          </a:p>
        </p:txBody>
      </p:sp>
    </p:spTree>
    <p:extLst>
      <p:ext uri="{BB962C8B-B14F-4D97-AF65-F5344CB8AC3E}">
        <p14:creationId xmlns:p14="http://schemas.microsoft.com/office/powerpoint/2010/main" val="30865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012" y="2649071"/>
            <a:ext cx="8202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PATHOBIOLOGY &amp; PATHOGENESIS</a:t>
            </a:r>
            <a:endParaRPr lang="en-IN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Fibrosis and Cirrhosis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46" y="645460"/>
            <a:ext cx="117661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pathogenic feature underlying liver fibrosis and cirrhosis is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activation of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stellate cells.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Hepatic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stellate cells, which are known as </a:t>
            </a:r>
            <a:r>
              <a:rPr lang="en-I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Ito cells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perisinusoidal</a:t>
            </a:r>
            <a:r>
              <a:rPr lang="en-I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cells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 the space of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hepatocytes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	sinusoidal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endothelial cells.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storage). 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injury, hepatic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stellate cells become activated, as a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result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which they lose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vitamin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deposits, proliferate,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develop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prominent rough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endoplasmic reticulum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secrete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extracellular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(collagen types I and III,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sulphated 	proteoglycans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glycoproteins).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They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contractile hepatic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myofibroblasts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282" y="699248"/>
            <a:ext cx="117258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Liver cells undergo necrosis, the hepatic lobules collapse and this 	leads to the formation of diffuse fibrous septa.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As a compensatory mechanism nodular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regeneration of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hepatocytes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occurs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When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necrosis is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collapse of the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reticulin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framework </a:t>
            </a:r>
            <a:r>
              <a:rPr lang="en-IN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 </a:t>
            </a:r>
            <a:r>
              <a:rPr lang="en-I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results.</a:t>
            </a:r>
          </a:p>
          <a:p>
            <a:pPr marL="514350" indent="-514350" algn="just">
              <a:buAutoNum type="arabicPeriod" startAt="8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reticulin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is not collapsed but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preserved, hepatocytes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regrow and reproduce the normal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histological pattern.</a:t>
            </a:r>
          </a:p>
          <a:p>
            <a:pPr marL="514350" indent="-514350" algn="just">
              <a:buAutoNum type="arabicPeriod" startAt="8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to the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reticulin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results in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abnormal nodules which derive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nourishment from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hepatic artery, but without portal and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biliary connections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IN" i="1" dirty="0">
                <a:latin typeface="Times New Roman" panose="02020603050405020304" pitchFamily="18" charset="0"/>
              </a:rPr>
              <a:t>The nodules vary in size from a few </a:t>
            </a:r>
            <a:r>
              <a:rPr lang="en-IN" i="1" dirty="0" err="1">
                <a:latin typeface="Times New Roman" panose="02020603050405020304" pitchFamily="18" charset="0"/>
              </a:rPr>
              <a:t>millimeters</a:t>
            </a:r>
            <a:r>
              <a:rPr lang="en-IN" i="1" dirty="0">
                <a:latin typeface="Times New Roman" panose="02020603050405020304" pitchFamily="18" charset="0"/>
              </a:rPr>
              <a:t> to several </a:t>
            </a:r>
            <a:r>
              <a:rPr lang="en-IN" i="1" dirty="0" err="1">
                <a:latin typeface="Times New Roman" panose="02020603050405020304" pitchFamily="18" charset="0"/>
              </a:rPr>
              <a:t>centimeters</a:t>
            </a:r>
            <a:r>
              <a:rPr lang="en-IN" i="1" dirty="0">
                <a:latin typeface="Times New Roman" panose="02020603050405020304" pitchFamily="18" charset="0"/>
              </a:rPr>
              <a:t>.</a:t>
            </a:r>
            <a:endParaRPr lang="en-I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510988"/>
            <a:ext cx="112686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10. The </a:t>
            </a:r>
            <a:r>
              <a:rPr lang="en-IN" sz="3200" dirty="0">
                <a:latin typeface="Times New Roman" panose="02020603050405020304" pitchFamily="18" charset="0"/>
              </a:rPr>
              <a:t>liver </a:t>
            </a:r>
            <a:r>
              <a:rPr lang="en-IN" sz="3200" dirty="0" smtClean="0">
                <a:latin typeface="Times New Roman" panose="02020603050405020304" pitchFamily="18" charset="0"/>
              </a:rPr>
              <a:t>surface becomes </a:t>
            </a:r>
            <a:r>
              <a:rPr lang="en-IN" sz="3200" dirty="0">
                <a:latin typeface="Times New Roman" panose="02020603050405020304" pitchFamily="18" charset="0"/>
              </a:rPr>
              <a:t>nodular. </a:t>
            </a:r>
            <a:endParaRPr lang="en-IN" sz="32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11. Hepatic </a:t>
            </a:r>
            <a:r>
              <a:rPr lang="en-IN" sz="3200" dirty="0">
                <a:latin typeface="Times New Roman" panose="02020603050405020304" pitchFamily="18" charset="0"/>
              </a:rPr>
              <a:t>vascular bed is </a:t>
            </a:r>
            <a:r>
              <a:rPr lang="en-IN" sz="3200" dirty="0" smtClean="0">
                <a:latin typeface="Times New Roman" panose="02020603050405020304" pitchFamily="18" charset="0"/>
              </a:rPr>
              <a:t>distorted, truncated </a:t>
            </a:r>
            <a:r>
              <a:rPr lang="en-IN" sz="3200" dirty="0">
                <a:latin typeface="Times New Roman" panose="02020603050405020304" pitchFamily="18" charset="0"/>
              </a:rPr>
              <a:t>and obstructed, the </a:t>
            </a:r>
            <a:r>
              <a:rPr lang="en-IN" sz="3200" dirty="0" smtClean="0">
                <a:latin typeface="Times New Roman" panose="02020603050405020304" pitchFamily="18" charset="0"/>
              </a:rPr>
              <a:t>			obstruction </a:t>
            </a:r>
            <a:r>
              <a:rPr lang="en-IN" sz="3200" dirty="0">
                <a:latin typeface="Times New Roman" panose="02020603050405020304" pitchFamily="18" charset="0"/>
              </a:rPr>
              <a:t>being </a:t>
            </a:r>
            <a:r>
              <a:rPr lang="en-IN" sz="3200" dirty="0" smtClean="0">
                <a:latin typeface="Times New Roman" panose="02020603050405020304" pitchFamily="18" charset="0"/>
              </a:rPr>
              <a:t>maximal at </a:t>
            </a:r>
            <a:r>
              <a:rPr lang="en-IN" sz="3200" dirty="0">
                <a:latin typeface="Times New Roman" panose="02020603050405020304" pitchFamily="18" charset="0"/>
              </a:rPr>
              <a:t>the level of </a:t>
            </a:r>
            <a:r>
              <a:rPr lang="en-IN" sz="3200" dirty="0" smtClean="0">
                <a:latin typeface="Times New Roman" panose="02020603050405020304" pitchFamily="18" charset="0"/>
              </a:rPr>
              <a:t>sinusoids.</a:t>
            </a:r>
            <a:endParaRPr lang="en-IN" sz="3200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en-IN" sz="32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Causes several vascular </a:t>
            </a:r>
            <a:r>
              <a:rPr lang="en-IN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abnormalities </a:t>
            </a:r>
            <a:r>
              <a:rPr lang="en-IN" sz="32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,they are;</a:t>
            </a:r>
            <a:endParaRPr lang="en-IN" sz="3200" i="1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i="1" dirty="0" smtClean="0">
                <a:latin typeface="Times New Roman" panose="02020603050405020304" pitchFamily="18" charset="0"/>
              </a:rPr>
              <a:t>a. </a:t>
            </a:r>
            <a:r>
              <a:rPr lang="en-IN" sz="2800" b="1" i="1" dirty="0">
                <a:latin typeface="Times New Roman" panose="02020603050405020304" pitchFamily="18" charset="0"/>
              </a:rPr>
              <a:t>Generalized arterialisation of the liver.</a:t>
            </a:r>
          </a:p>
          <a:p>
            <a:pPr algn="just">
              <a:lnSpc>
                <a:spcPct val="150000"/>
              </a:lnSpc>
            </a:pPr>
            <a:r>
              <a:rPr lang="en-IN" sz="2800" b="1" i="1" dirty="0" smtClean="0">
                <a:latin typeface="Times New Roman" panose="02020603050405020304" pitchFamily="18" charset="0"/>
              </a:rPr>
              <a:t>b. </a:t>
            </a:r>
            <a:r>
              <a:rPr lang="en-IN" sz="2800" b="1" i="1" dirty="0">
                <a:latin typeface="Times New Roman" panose="02020603050405020304" pitchFamily="18" charset="0"/>
              </a:rPr>
              <a:t>Formation of shunts between the branches of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the hepatic </a:t>
            </a:r>
            <a:r>
              <a:rPr lang="en-IN" sz="2800" b="1" i="1" dirty="0">
                <a:latin typeface="Times New Roman" panose="02020603050405020304" pitchFamily="18" charset="0"/>
              </a:rPr>
              <a:t>artery,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portal 	vein </a:t>
            </a:r>
            <a:r>
              <a:rPr lang="en-IN" sz="2800" b="1" i="1" dirty="0">
                <a:latin typeface="Times New Roman" panose="02020603050405020304" pitchFamily="18" charset="0"/>
              </a:rPr>
              <a:t>and hepatic vein.</a:t>
            </a:r>
          </a:p>
          <a:p>
            <a:pPr algn="just">
              <a:lnSpc>
                <a:spcPct val="150000"/>
              </a:lnSpc>
            </a:pPr>
            <a:r>
              <a:rPr lang="en-IN" sz="2800" b="1" i="1" dirty="0" smtClean="0">
                <a:latin typeface="Times New Roman" panose="02020603050405020304" pitchFamily="18" charset="0"/>
              </a:rPr>
              <a:t>c. </a:t>
            </a:r>
            <a:r>
              <a:rPr lang="en-IN" sz="2800" b="1" i="1" dirty="0">
                <a:latin typeface="Times New Roman" panose="02020603050405020304" pitchFamily="18" charset="0"/>
              </a:rPr>
              <a:t>Formation of arteriovenous shunts also in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the	 pulmonary </a:t>
            </a:r>
            <a:r>
              <a:rPr lang="en-IN" sz="2800" b="1" i="1" dirty="0">
                <a:latin typeface="Times New Roman" panose="02020603050405020304" pitchFamily="18" charset="0"/>
              </a:rPr>
              <a:t>circulation.</a:t>
            </a:r>
          </a:p>
          <a:p>
            <a:pPr algn="just">
              <a:lnSpc>
                <a:spcPct val="150000"/>
              </a:lnSpc>
            </a:pPr>
            <a:r>
              <a:rPr lang="en-IN" sz="2800" b="1" i="1" dirty="0" smtClean="0">
                <a:latin typeface="Times New Roman" panose="02020603050405020304" pitchFamily="18" charset="0"/>
              </a:rPr>
              <a:t>d. </a:t>
            </a:r>
            <a:r>
              <a:rPr lang="en-IN" sz="2800" b="1" i="1" dirty="0">
                <a:latin typeface="Times New Roman" panose="02020603050405020304" pitchFamily="18" charset="0"/>
              </a:rPr>
              <a:t>Development of a </a:t>
            </a:r>
            <a:r>
              <a:rPr lang="en-IN" sz="2800" b="1" i="1" dirty="0" err="1">
                <a:latin typeface="Times New Roman" panose="02020603050405020304" pitchFamily="18" charset="0"/>
              </a:rPr>
              <a:t>hyperdynamic</a:t>
            </a:r>
            <a:r>
              <a:rPr lang="en-IN" sz="2800" b="1" i="1" dirty="0">
                <a:latin typeface="Times New Roman" panose="02020603050405020304" pitchFamily="18" charset="0"/>
              </a:rPr>
              <a:t> circulatory state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with increased </a:t>
            </a:r>
            <a:r>
              <a:rPr lang="en-IN" sz="2800" b="1" i="1" dirty="0">
                <a:latin typeface="Times New Roman" panose="02020603050405020304" pitchFamily="18" charset="0"/>
              </a:rPr>
              <a:t>cardiac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	output </a:t>
            </a:r>
            <a:r>
              <a:rPr lang="en-IN" sz="2800" b="1" i="1" dirty="0">
                <a:latin typeface="Times New Roman" panose="02020603050405020304" pitchFamily="18" charset="0"/>
              </a:rPr>
              <a:t>and reduced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peripheral vascular </a:t>
            </a:r>
            <a:r>
              <a:rPr lang="en-IN" sz="2800" b="1" i="1" dirty="0">
                <a:latin typeface="Times New Roman" panose="02020603050405020304" pitchFamily="18" charset="0"/>
              </a:rPr>
              <a:t>resistance.</a:t>
            </a:r>
            <a:endParaRPr lang="en-IN" sz="2800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387" y="551329"/>
            <a:ext cx="116720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12. Obstruction </a:t>
            </a:r>
            <a:r>
              <a:rPr lang="en-IN" sz="3200" dirty="0">
                <a:latin typeface="Times New Roman" panose="02020603050405020304" pitchFamily="18" charset="0"/>
              </a:rPr>
              <a:t>to portal venous flow results in </a:t>
            </a:r>
            <a:r>
              <a:rPr lang="en-IN" sz="3200" dirty="0" smtClean="0">
                <a:latin typeface="Times New Roman" panose="02020603050405020304" pitchFamily="18" charset="0"/>
              </a:rPr>
              <a:t>the development </a:t>
            </a:r>
            <a:r>
              <a:rPr lang="en-IN" sz="3200" dirty="0">
                <a:latin typeface="Times New Roman" panose="02020603050405020304" pitchFamily="18" charset="0"/>
              </a:rPr>
              <a:t>of </a:t>
            </a:r>
            <a:r>
              <a:rPr lang="en-IN" sz="3200" dirty="0" smtClean="0">
                <a:latin typeface="Times New Roman" panose="02020603050405020304" pitchFamily="18" charset="0"/>
              </a:rPr>
              <a:t>	portal </a:t>
            </a:r>
            <a:r>
              <a:rPr lang="en-IN" sz="3200" dirty="0">
                <a:latin typeface="Times New Roman" panose="02020603050405020304" pitchFamily="18" charset="0"/>
              </a:rPr>
              <a:t>hypertension. </a:t>
            </a:r>
            <a:endParaRPr lang="en-IN" sz="32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13. As </a:t>
            </a:r>
            <a:r>
              <a:rPr lang="en-IN" sz="3200" dirty="0">
                <a:latin typeface="Times New Roman" panose="02020603050405020304" pitchFamily="18" charset="0"/>
              </a:rPr>
              <a:t>the nodules </a:t>
            </a:r>
            <a:r>
              <a:rPr lang="en-IN" sz="3200" dirty="0" smtClean="0">
                <a:latin typeface="Times New Roman" panose="02020603050405020304" pitchFamily="18" charset="0"/>
              </a:rPr>
              <a:t>grow, their </a:t>
            </a:r>
            <a:r>
              <a:rPr lang="en-IN" sz="3200" dirty="0" err="1">
                <a:latin typeface="Times New Roman" panose="02020603050405020304" pitchFamily="18" charset="0"/>
              </a:rPr>
              <a:t>centers</a:t>
            </a:r>
            <a:r>
              <a:rPr lang="en-IN" sz="3200" dirty="0">
                <a:latin typeface="Times New Roman" panose="02020603050405020304" pitchFamily="18" charset="0"/>
              </a:rPr>
              <a:t> are rendered ischemic. Once the </a:t>
            </a:r>
            <a:r>
              <a:rPr lang="en-IN" sz="3200" dirty="0" smtClean="0">
                <a:latin typeface="Times New Roman" panose="02020603050405020304" pitchFamily="18" charset="0"/>
              </a:rPr>
              <a:t>	disease process </a:t>
            </a:r>
            <a:r>
              <a:rPr lang="en-IN" sz="3200" dirty="0">
                <a:latin typeface="Times New Roman" panose="02020603050405020304" pitchFamily="18" charset="0"/>
              </a:rPr>
              <a:t>is initiated, other factors such as autoimmunity,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	continuing </a:t>
            </a:r>
            <a:r>
              <a:rPr lang="en-IN" sz="3200" dirty="0">
                <a:latin typeface="Times New Roman" panose="02020603050405020304" pitchFamily="18" charset="0"/>
              </a:rPr>
              <a:t>necrosis, and chronic effect of toxins lead </a:t>
            </a:r>
            <a:r>
              <a:rPr lang="en-IN" sz="3200" dirty="0" smtClean="0">
                <a:latin typeface="Times New Roman" panose="02020603050405020304" pitchFamily="18" charset="0"/>
              </a:rPr>
              <a:t>to the 	progression </a:t>
            </a:r>
            <a:r>
              <a:rPr lang="en-IN" sz="3200" dirty="0">
                <a:latin typeface="Times New Roman" panose="02020603050405020304" pitchFamily="18" charset="0"/>
              </a:rPr>
              <a:t>of the pathological </a:t>
            </a:r>
            <a:r>
              <a:rPr lang="en-IN" sz="3200" dirty="0" smtClean="0">
                <a:latin typeface="Times New Roman" panose="02020603050405020304" pitchFamily="18" charset="0"/>
              </a:rPr>
              <a:t>lesions.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14. Basement </a:t>
            </a:r>
            <a:r>
              <a:rPr lang="en-IN" sz="3200" dirty="0">
                <a:latin typeface="Times New Roman" panose="02020603050405020304" pitchFamily="18" charset="0"/>
              </a:rPr>
              <a:t>membrane forms in the </a:t>
            </a:r>
            <a:r>
              <a:rPr lang="en-IN" sz="3200" dirty="0" err="1">
                <a:latin typeface="Times New Roman" panose="02020603050405020304" pitchFamily="18" charset="0"/>
              </a:rPr>
              <a:t>Disse’s</a:t>
            </a:r>
            <a:r>
              <a:rPr lang="en-IN" sz="3200" dirty="0">
                <a:latin typeface="Times New Roman" panose="02020603050405020304" pitchFamily="18" charset="0"/>
              </a:rPr>
              <a:t> space </a:t>
            </a:r>
            <a:r>
              <a:rPr lang="en-IN" sz="3200" dirty="0" smtClean="0">
                <a:latin typeface="Times New Roman" panose="02020603050405020304" pitchFamily="18" charset="0"/>
              </a:rPr>
              <a:t>and this </a:t>
            </a:r>
            <a:r>
              <a:rPr lang="en-IN" sz="3200" dirty="0">
                <a:latin typeface="Times New Roman" panose="02020603050405020304" pitchFamily="18" charset="0"/>
              </a:rPr>
              <a:t>interferes </a:t>
            </a:r>
            <a:r>
              <a:rPr lang="en-IN" sz="3200" dirty="0" smtClean="0">
                <a:latin typeface="Times New Roman" panose="02020603050405020304" pitchFamily="18" charset="0"/>
              </a:rPr>
              <a:t>	with </a:t>
            </a:r>
            <a:r>
              <a:rPr lang="en-IN" sz="3200" dirty="0">
                <a:latin typeface="Times New Roman" panose="02020603050405020304" pitchFamily="18" charset="0"/>
              </a:rPr>
              <a:t>the metabolic functions of the liver.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</a:rPr>
              <a:t>15. The </a:t>
            </a:r>
            <a:r>
              <a:rPr lang="en-IN" sz="3200" dirty="0">
                <a:latin typeface="Times New Roman" panose="02020603050405020304" pitchFamily="18" charset="0"/>
              </a:rPr>
              <a:t>necrotic foci stimulate the proliferation of </a:t>
            </a:r>
            <a:r>
              <a:rPr lang="en-IN" sz="3200" dirty="0" smtClean="0">
                <a:latin typeface="Times New Roman" panose="02020603050405020304" pitchFamily="18" charset="0"/>
              </a:rPr>
              <a:t>fibroblasts and 	collagen </a:t>
            </a:r>
            <a:r>
              <a:rPr lang="en-IN" sz="3200" dirty="0">
                <a:latin typeface="Times New Roman" panose="02020603050405020304" pitchFamily="18" charset="0"/>
              </a:rPr>
              <a:t>and fibrous </a:t>
            </a:r>
            <a:r>
              <a:rPr lang="en-IN" sz="3200" dirty="0" err="1">
                <a:latin typeface="Times New Roman" panose="02020603050405020304" pitchFamily="18" charset="0"/>
              </a:rPr>
              <a:t>septae</a:t>
            </a:r>
            <a:r>
              <a:rPr lang="en-IN" sz="3200" dirty="0">
                <a:latin typeface="Times New Roman" panose="02020603050405020304" pitchFamily="18" charset="0"/>
              </a:rPr>
              <a:t> develop in the </a:t>
            </a:r>
            <a:r>
              <a:rPr lang="en-IN" sz="3200" dirty="0" smtClean="0">
                <a:latin typeface="Times New Roman" panose="02020603050405020304" pitchFamily="18" charset="0"/>
              </a:rPr>
              <a:t>portal zones </a:t>
            </a:r>
            <a:r>
              <a:rPr lang="en-IN" sz="3200" dirty="0">
                <a:latin typeface="Times New Roman" panose="02020603050405020304" pitchFamily="18" charset="0"/>
              </a:rPr>
              <a:t>and hepatic </a:t>
            </a:r>
            <a:r>
              <a:rPr lang="en-IN" sz="3200" dirty="0" smtClean="0">
                <a:latin typeface="Times New Roman" panose="02020603050405020304" pitchFamily="18" charset="0"/>
              </a:rPr>
              <a:t>	lobules.</a:t>
            </a:r>
            <a:endParaRPr lang="en-IN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4" y="134742"/>
            <a:ext cx="5562921" cy="4144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240780"/>
            <a:ext cx="6023371" cy="4473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7459" y="1058450"/>
            <a:ext cx="932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</a:t>
            </a:r>
          </a:p>
          <a:p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332772" y="3340277"/>
            <a:ext cx="1134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</a:t>
            </a:r>
          </a:p>
          <a:p>
            <a:r>
              <a:rPr lang="en-IN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sinusoid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6157" y="1473948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90015" y="3709609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8858" y="3171000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1134" y="501803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6697" y="4741039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</a:p>
          <a:p>
            <a:r>
              <a:rPr lang="en-IN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8171" y="2510639"/>
            <a:ext cx="1038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</a:p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62247" y="2328863"/>
            <a:ext cx="176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Porto-systemic</a:t>
            </a:r>
          </a:p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197</TotalTime>
  <Words>615</Words>
  <Application>Microsoft Office PowerPoint</Application>
  <PresentationFormat>Widescreen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Basis</vt:lpstr>
      <vt:lpstr>Cirrhosis liver</vt:lpstr>
      <vt:lpstr>Definition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Cirrhosis liver</dc:title>
  <dc:creator>Dr. ARUN R NAIR</dc:creator>
  <cp:lastModifiedBy>Dr. ARUN R NAIR</cp:lastModifiedBy>
  <cp:revision>16</cp:revision>
  <dcterms:created xsi:type="dcterms:W3CDTF">2019-01-09T12:52:13Z</dcterms:created>
  <dcterms:modified xsi:type="dcterms:W3CDTF">2019-09-21T09:53:15Z</dcterms:modified>
</cp:coreProperties>
</file>